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FB4F-2688-432B-AE5B-694568F2399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2D9DD-8F64-4B3B-95CC-2B5D51E81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D9DD-8F64-4B3B-95CC-2B5D51E81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D9DD-8F64-4B3B-95CC-2B5D51E81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D9DD-8F64-4B3B-95CC-2B5D51E81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D9DD-8F64-4B3B-95CC-2B5D51E81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4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4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5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6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5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7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85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41148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+mj-lt"/>
              </a:rPr>
              <a:t>Lydia Smoot 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</a:rPr>
              <a:t>Aerospace Engineering, COFSP Fellow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Reading High School, </a:t>
            </a:r>
            <a:r>
              <a:rPr lang="en-US" sz="2000" dirty="0" smtClean="0">
                <a:latin typeface="+mj-lt"/>
              </a:rPr>
              <a:t>Engineering Class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8894" y="1101804"/>
            <a:ext cx="36959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Save</a:t>
            </a:r>
            <a:r>
              <a:rPr lang="en-US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6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Barbie</a:t>
            </a:r>
            <a:endParaRPr lang="en-US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66" y="1981200"/>
            <a:ext cx="4876800" cy="3168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Image result for national science found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321445"/>
            <a:ext cx="38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RET is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unded By: </a:t>
            </a:r>
            <a:br>
              <a:rPr lang="en-US" sz="12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The National Science Foundation</a:t>
            </a:r>
            <a:br>
              <a:rPr lang="en-US" sz="12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Grant # EEC-1404766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0"/>
            <a:ext cx="7162800" cy="1219200"/>
          </a:xfrm>
        </p:spPr>
        <p:txBody>
          <a:bodyPr/>
          <a:lstStyle/>
          <a:p>
            <a:pPr algn="l"/>
            <a:r>
              <a:rPr lang="en-US" b="1" dirty="0" smtClean="0"/>
              <a:t>Unit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endParaRPr lang="en-US" b="1" dirty="0" smtClean="0">
              <a:latin typeface="+mj-lt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b="1" dirty="0" smtClean="0">
              <a:latin typeface="+mj-lt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latin typeface="+mj-lt"/>
              </a:rPr>
              <a:t>Standards</a:t>
            </a:r>
            <a:r>
              <a:rPr lang="en-US" b="1" dirty="0">
                <a:latin typeface="+mj-lt"/>
              </a:rPr>
              <a:t>:</a:t>
            </a:r>
          </a:p>
          <a:p>
            <a:pPr marL="571500" lvl="0" indent="-571500" defTabSz="914400"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H.S. Forces and Interactions (HS-PS2-1)</a:t>
            </a:r>
          </a:p>
          <a:p>
            <a:pPr marL="571500" lvl="0" indent="-571500" defTabSz="914400"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ONLS p330: Physical Science </a:t>
            </a:r>
            <a:r>
              <a:rPr lang="en-US" dirty="0" smtClean="0">
                <a:latin typeface="+mj-lt"/>
              </a:rPr>
              <a:t>–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Forces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Momentum, </a:t>
            </a:r>
            <a:r>
              <a:rPr lang="en-US" dirty="0">
                <a:latin typeface="+mj-lt"/>
              </a:rPr>
              <a:t>and Motion</a:t>
            </a:r>
          </a:p>
          <a:p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81000" y="1600200"/>
            <a:ext cx="8305800" cy="3200400"/>
          </a:xfrm>
          <a:prstGeom prst="downArrowCallout">
            <a:avLst>
              <a:gd name="adj1" fmla="val 25000"/>
              <a:gd name="adj2" fmla="val 23147"/>
              <a:gd name="adj3" fmla="val 19132"/>
              <a:gd name="adj4" fmla="val 5686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Topic: 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Design and build a parachute that will slow Barbie’s fall and allow her to land softly on the ground.</a:t>
            </a:r>
          </a:p>
        </p:txBody>
      </p:sp>
    </p:spTree>
    <p:extLst>
      <p:ext uri="{BB962C8B-B14F-4D97-AF65-F5344CB8AC3E}">
        <p14:creationId xmlns:p14="http://schemas.microsoft.com/office/powerpoint/2010/main" val="30940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0"/>
            <a:ext cx="7162800" cy="1219200"/>
          </a:xfrm>
        </p:spPr>
        <p:txBody>
          <a:bodyPr/>
          <a:lstStyle/>
          <a:p>
            <a:pPr algn="l"/>
            <a:r>
              <a:rPr lang="en-US" b="1" dirty="0" smtClean="0"/>
              <a:t>Activity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953000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endParaRPr lang="en-US" sz="4500" b="1" dirty="0" smtClean="0">
              <a:latin typeface="+mj-l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4500" b="1" dirty="0" smtClean="0">
                <a:latin typeface="+mj-lt"/>
              </a:rPr>
              <a:t>Guiding </a:t>
            </a:r>
            <a:r>
              <a:rPr lang="en-US" sz="4500" b="1" dirty="0">
                <a:latin typeface="+mj-lt"/>
              </a:rPr>
              <a:t>Questions: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What factors are we dealing with? Which ones are constant &amp; which change?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Based on what we know and have learned, can we predict the performance of the initial design? 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What are the key features of the parachute design and why are they important? 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How does air resistance affect the parachute?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What does this tell us about gravity, free fall, and air resistance? </a:t>
            </a:r>
          </a:p>
          <a:p>
            <a:pPr marL="0" lvl="0" indent="0" algn="just" defTabSz="914400">
              <a:buSzPct val="140000"/>
              <a:buNone/>
            </a:pPr>
            <a:endParaRPr lang="en-US" sz="4500" dirty="0">
              <a:latin typeface="+mj-lt"/>
            </a:endParaRPr>
          </a:p>
          <a:p>
            <a:pPr marL="0" lvl="0" indent="0" defTabSz="914400">
              <a:buSzPct val="140000"/>
              <a:buNone/>
            </a:pPr>
            <a:r>
              <a:rPr lang="en-US" sz="4500" b="1" dirty="0">
                <a:latin typeface="+mj-lt"/>
              </a:rPr>
              <a:t>Objectives: </a:t>
            </a:r>
          </a:p>
          <a:p>
            <a:pPr algn="just" defTabSz="914400">
              <a:buSzPct val="140000"/>
            </a:pPr>
            <a:r>
              <a:rPr lang="en-US" sz="4500" dirty="0">
                <a:solidFill>
                  <a:srgbClr val="000000"/>
                </a:solidFill>
                <a:latin typeface="+mj-lt"/>
              </a:rPr>
              <a:t>Identify </a:t>
            </a:r>
            <a:r>
              <a:rPr lang="en-US" sz="4500" dirty="0">
                <a:latin typeface="+mj-lt"/>
              </a:rPr>
              <a:t>independent &amp; dependent variables, and controls for the experiment 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Formulate a hypothesis 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Design, manufacture, &amp; test 2 parachute designs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Track Fall-Time with stopwatch and record data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Summarize &amp; share results </a:t>
            </a:r>
          </a:p>
          <a:p>
            <a:pPr algn="just" defTabSz="914400">
              <a:buSzPct val="140000"/>
            </a:pPr>
            <a:r>
              <a:rPr lang="en-US" sz="4500" dirty="0">
                <a:latin typeface="+mj-lt"/>
              </a:rPr>
              <a:t>Draw conclusions about the properties of air resistance</a:t>
            </a:r>
            <a:endParaRPr lang="en-US" sz="45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1219200"/>
            <a:ext cx="32544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Save</a:t>
            </a:r>
            <a:r>
              <a:rPr lang="en-US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Barbie</a:t>
            </a:r>
            <a:endParaRPr lang="en-US" sz="4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4320858" y="4306734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80259" y="3925363"/>
            <a:ext cx="1382341" cy="336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75018" y="3967096"/>
            <a:ext cx="1179936" cy="31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0"/>
            <a:ext cx="7162800" cy="1219200"/>
          </a:xfrm>
        </p:spPr>
        <p:txBody>
          <a:bodyPr/>
          <a:lstStyle/>
          <a:p>
            <a:pPr algn="l"/>
            <a:r>
              <a:rPr lang="en-US" b="1" dirty="0" smtClean="0"/>
              <a:t>Activity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9530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en-US" sz="2000" b="1" dirty="0" smtClean="0"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Determine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how surface area of parachute effects the air resistance and velocity of Barbie during her 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fall.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Topic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was introduced with fun video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eam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members were assigned tasks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Teams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went to work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designing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140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    and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drop testing their parachutes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9719" y="1219200"/>
            <a:ext cx="325443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Save</a:t>
            </a:r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Barbie</a:t>
            </a:r>
            <a:endParaRPr lang="en-US" sz="4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733800"/>
            <a:ext cx="2465419" cy="299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91823"/>
            <a:ext cx="3446455" cy="423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98" y="4611534"/>
            <a:ext cx="2281770" cy="21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385" y="3733800"/>
            <a:ext cx="2012091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Student Parachute Design</a:t>
            </a:r>
            <a:endParaRPr lang="en-US" sz="11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3712" y="4123556"/>
            <a:ext cx="965942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</a:rPr>
              <a:t>Materials 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9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0"/>
            <a:ext cx="7162800" cy="1219200"/>
          </a:xfrm>
        </p:spPr>
        <p:txBody>
          <a:bodyPr/>
          <a:lstStyle/>
          <a:p>
            <a:pPr algn="l"/>
            <a:r>
              <a:rPr lang="en-US" b="1" dirty="0" smtClean="0"/>
              <a:t>ACS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953000"/>
          </a:xfrm>
        </p:spPr>
        <p:txBody>
          <a:bodyPr>
            <a:noAutofit/>
          </a:bodyPr>
          <a:lstStyle/>
          <a:p>
            <a:pPr mar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Students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worked to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identify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problem,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develop plan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&amp; design,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test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design,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improve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&amp; change design, </a:t>
            </a: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re-test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, record &amp;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share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results </a:t>
            </a:r>
            <a:endParaRPr lang="en-US" sz="2200" dirty="0" smtClean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1900" b="1" dirty="0" smtClean="0">
                <a:solidFill>
                  <a:srgbClr val="000000"/>
                </a:solidFill>
                <a:latin typeface="+mj-lt"/>
              </a:rPr>
              <a:t>Applying</a:t>
            </a:r>
            <a:r>
              <a:rPr lang="en-US" sz="19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+mj-lt"/>
              </a:rPr>
              <a:t>EDP to all problems to create solutions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1900" b="1" dirty="0">
                <a:solidFill>
                  <a:srgbClr val="000000"/>
                </a:solidFill>
                <a:latin typeface="+mj-lt"/>
              </a:rPr>
              <a:t>Careers </a:t>
            </a:r>
            <a:r>
              <a:rPr lang="en-US" sz="1900" dirty="0">
                <a:solidFill>
                  <a:srgbClr val="000000"/>
                </a:solidFill>
                <a:latin typeface="+mj-lt"/>
              </a:rPr>
              <a:t>in Military, Aircraft Safety, Engineering, Product Design, and Extreme Sports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1900" b="1" dirty="0" smtClean="0">
                <a:solidFill>
                  <a:srgbClr val="000000"/>
                </a:solidFill>
                <a:latin typeface="+mj-lt"/>
              </a:rPr>
              <a:t>Society</a:t>
            </a:r>
            <a:r>
              <a:rPr lang="en-US" sz="1900" dirty="0" smtClean="0">
                <a:solidFill>
                  <a:srgbClr val="000000"/>
                </a:solidFill>
                <a:latin typeface="+mj-lt"/>
              </a:rPr>
              <a:t> benefits </a:t>
            </a:r>
            <a:r>
              <a:rPr lang="en-US" sz="1900" dirty="0">
                <a:solidFill>
                  <a:srgbClr val="000000"/>
                </a:solidFill>
                <a:latin typeface="+mj-lt"/>
              </a:rPr>
              <a:t>from the development of safer </a:t>
            </a:r>
            <a:r>
              <a:rPr lang="en-US" sz="1900" dirty="0" smtClean="0">
                <a:solidFill>
                  <a:srgbClr val="000000"/>
                </a:solidFill>
                <a:latin typeface="+mj-lt"/>
              </a:rPr>
              <a:t>products</a:t>
            </a:r>
            <a:endParaRPr lang="en-US" sz="19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/>
          <a:srcRect l="9984" t="11840" r="4547" b="8588"/>
          <a:stretch/>
        </p:blipFill>
        <p:spPr>
          <a:xfrm>
            <a:off x="2438400" y="2316892"/>
            <a:ext cx="5877697" cy="3052118"/>
          </a:xfrm>
          <a:prstGeom prst="rect">
            <a:avLst/>
          </a:prstGeom>
          <a:ln w="3810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06627" y="2895600"/>
            <a:ext cx="167640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Engineering Design</a:t>
            </a:r>
            <a:br>
              <a:rPr lang="en-US" b="1" dirty="0" smtClean="0">
                <a:solidFill>
                  <a:srgbClr val="FF0000"/>
                </a:solidFill>
                <a:latin typeface="+mj-lt"/>
              </a:rPr>
            </a:br>
            <a:r>
              <a:rPr lang="en-US" b="1" dirty="0" smtClean="0">
                <a:solidFill>
                  <a:srgbClr val="FF0000"/>
                </a:solidFill>
                <a:latin typeface="+mj-lt"/>
              </a:rPr>
              <a:t>Process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Bent-Up Arrow 19"/>
          <p:cNvSpPr/>
          <p:nvPr/>
        </p:nvSpPr>
        <p:spPr>
          <a:xfrm rot="5400000">
            <a:off x="1019777" y="3408752"/>
            <a:ext cx="753072" cy="1573427"/>
          </a:xfrm>
          <a:prstGeom prst="bentUpArrow">
            <a:avLst/>
          </a:prstGeom>
          <a:gradFill>
            <a:gsLst>
              <a:gs pos="90000">
                <a:schemeClr val="bg1"/>
              </a:gs>
              <a:gs pos="0">
                <a:srgbClr val="FF0000"/>
              </a:gs>
              <a:gs pos="100000">
                <a:schemeClr val="bg1"/>
              </a:gs>
            </a:gsLst>
          </a:gra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0"/>
            <a:ext cx="7162800" cy="1219200"/>
          </a:xfrm>
        </p:spPr>
        <p:txBody>
          <a:bodyPr/>
          <a:lstStyle/>
          <a:p>
            <a:pPr algn="l"/>
            <a:r>
              <a:rPr lang="en-US" b="1" dirty="0" smtClean="0"/>
              <a:t>Evidence of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953000"/>
          </a:xfrm>
        </p:spPr>
        <p:txBody>
          <a:bodyPr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1900" dirty="0" smtClean="0">
                <a:solidFill>
                  <a:srgbClr val="000000"/>
                </a:solidFill>
                <a:latin typeface="+mj-lt"/>
              </a:rPr>
              <a:t>Misconceptions </a:t>
            </a:r>
            <a:r>
              <a:rPr lang="en-US" sz="1900" dirty="0">
                <a:solidFill>
                  <a:srgbClr val="000000"/>
                </a:solidFill>
                <a:latin typeface="+mj-lt"/>
              </a:rPr>
              <a:t>about physics concepts </a:t>
            </a:r>
            <a:r>
              <a:rPr lang="en-US" sz="1900" dirty="0" smtClean="0">
                <a:solidFill>
                  <a:srgbClr val="000000"/>
                </a:solidFill>
                <a:latin typeface="+mj-lt"/>
              </a:rPr>
              <a:t>revealed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lang="en-US" sz="1900" dirty="0" smtClean="0">
                <a:solidFill>
                  <a:srgbClr val="000000"/>
                </a:solidFill>
                <a:latin typeface="+mj-lt"/>
              </a:rPr>
              <a:t>Scores </a:t>
            </a:r>
            <a:r>
              <a:rPr lang="en-US" sz="1900" dirty="0">
                <a:solidFill>
                  <a:srgbClr val="000000"/>
                </a:solidFill>
                <a:latin typeface="+mj-lt"/>
              </a:rPr>
              <a:t>did not improve from Pre to Post Test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40000"/>
            </a:pPr>
            <a:endParaRPr lang="en-US" sz="19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15040" r="2758"/>
          <a:stretch/>
        </p:blipFill>
        <p:spPr bwMode="auto">
          <a:xfrm>
            <a:off x="533400" y="2206196"/>
            <a:ext cx="3657600" cy="19280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49" y="2206196"/>
            <a:ext cx="337388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3" y="4261544"/>
            <a:ext cx="3667897" cy="23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43400" y="3733800"/>
            <a:ext cx="1033849" cy="83820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92000">
                <a:schemeClr val="bg1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0"/>
            <a:ext cx="7162800" cy="1219200"/>
          </a:xfrm>
        </p:spPr>
        <p:txBody>
          <a:bodyPr/>
          <a:lstStyle/>
          <a:p>
            <a:pPr algn="l"/>
            <a:r>
              <a:rPr lang="en-US" b="1" dirty="0" smtClean="0"/>
              <a:t>Reflections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 lvl="0" indent="0" algn="just" defTabSz="914400">
              <a:buSzPct val="140000"/>
              <a:buNone/>
            </a:pPr>
            <a:r>
              <a:rPr lang="en-US" sz="4500" b="1" dirty="0" smtClean="0">
                <a:latin typeface="+mj-lt"/>
              </a:rPr>
              <a:t>Student Feedback: </a:t>
            </a:r>
            <a:r>
              <a:rPr lang="en-US" sz="4500" dirty="0" smtClean="0">
                <a:latin typeface="+mj-lt"/>
              </a:rPr>
              <a:t>They Had So Much Fun! </a:t>
            </a:r>
          </a:p>
          <a:p>
            <a:pPr algn="just" defTabSz="914400">
              <a:buSzPct val="140000"/>
            </a:pPr>
            <a:r>
              <a:rPr lang="en-US" sz="4000" dirty="0" smtClean="0">
                <a:latin typeface="+mj-lt"/>
              </a:rPr>
              <a:t>Challenged their preconceptions on gravity, free fall, air resistance, velocity, and surface area in a new way. </a:t>
            </a:r>
          </a:p>
          <a:p>
            <a:pPr algn="just" defTabSz="914400">
              <a:buSzPct val="140000"/>
            </a:pPr>
            <a:endParaRPr lang="en-US" sz="4500" dirty="0" smtClean="0">
              <a:latin typeface="+mj-lt"/>
            </a:endParaRPr>
          </a:p>
          <a:p>
            <a:pPr algn="just" defTabSz="914400">
              <a:buSzPct val="140000"/>
            </a:pPr>
            <a:endParaRPr lang="en-US" sz="4500" dirty="0">
              <a:latin typeface="+mj-lt"/>
            </a:endParaRPr>
          </a:p>
          <a:p>
            <a:pPr algn="just" defTabSz="914400">
              <a:buSzPct val="140000"/>
            </a:pPr>
            <a:endParaRPr lang="en-US" sz="4500" dirty="0" smtClean="0">
              <a:latin typeface="+mj-lt"/>
            </a:endParaRPr>
          </a:p>
          <a:p>
            <a:pPr algn="just" defTabSz="914400">
              <a:buSzPct val="140000"/>
            </a:pPr>
            <a:endParaRPr lang="en-US" sz="4500" dirty="0" smtClean="0">
              <a:latin typeface="+mj-lt"/>
            </a:endParaRPr>
          </a:p>
          <a:p>
            <a:pPr algn="just" defTabSz="914400">
              <a:buSzPct val="140000"/>
            </a:pPr>
            <a:endParaRPr lang="en-US" sz="4500" dirty="0">
              <a:latin typeface="+mj-lt"/>
            </a:endParaRPr>
          </a:p>
          <a:p>
            <a:pPr marL="0" lvl="0" indent="0" algn="just" defTabSz="914400">
              <a:buSzPct val="140000"/>
              <a:buNone/>
            </a:pPr>
            <a:endParaRPr lang="en-US" sz="4500" dirty="0">
              <a:latin typeface="+mj-lt"/>
            </a:endParaRPr>
          </a:p>
          <a:p>
            <a:pPr marL="0" lvl="0" indent="0" defTabSz="914400">
              <a:buSzPct val="140000"/>
              <a:buNone/>
            </a:pPr>
            <a:r>
              <a:rPr lang="en-US" sz="4500" b="1" dirty="0" smtClean="0">
                <a:latin typeface="+mj-lt"/>
              </a:rPr>
              <a:t>Improvements: </a:t>
            </a:r>
            <a:endParaRPr lang="en-US" sz="4500" b="1" dirty="0">
              <a:latin typeface="+mj-lt"/>
            </a:endParaRPr>
          </a:p>
          <a:p>
            <a:pPr algn="just" defTabSz="914400">
              <a:buSzPct val="140000"/>
            </a:pPr>
            <a:r>
              <a:rPr lang="en-US" sz="4000" dirty="0" smtClean="0">
                <a:latin typeface="+mj-lt"/>
              </a:rPr>
              <a:t>Introduce topics of air resistance </a:t>
            </a:r>
            <a:r>
              <a:rPr lang="en-US" sz="4000" dirty="0">
                <a:latin typeface="+mj-lt"/>
              </a:rPr>
              <a:t>and </a:t>
            </a:r>
            <a:r>
              <a:rPr lang="en-US" sz="4000" dirty="0" smtClean="0">
                <a:latin typeface="+mj-lt"/>
              </a:rPr>
              <a:t>gravity </a:t>
            </a:r>
            <a:r>
              <a:rPr lang="en-US" sz="4000" dirty="0">
                <a:latin typeface="+mj-lt"/>
              </a:rPr>
              <a:t>before beginning activity in </a:t>
            </a:r>
            <a:r>
              <a:rPr lang="en-US" sz="4000" dirty="0" smtClean="0">
                <a:latin typeface="+mj-lt"/>
              </a:rPr>
              <a:t>the classroom</a:t>
            </a:r>
            <a:endParaRPr lang="en-US" sz="4000" dirty="0">
              <a:latin typeface="+mj-lt"/>
            </a:endParaRPr>
          </a:p>
          <a:p>
            <a:pPr algn="just" defTabSz="914400">
              <a:buSzPct val="140000"/>
            </a:pPr>
            <a:r>
              <a:rPr lang="en-US" sz="4000" dirty="0" smtClean="0">
                <a:latin typeface="+mj-lt"/>
              </a:rPr>
              <a:t>Allow more </a:t>
            </a:r>
            <a:r>
              <a:rPr lang="en-US" sz="4000" dirty="0">
                <a:latin typeface="+mj-lt"/>
              </a:rPr>
              <a:t>time for activity</a:t>
            </a:r>
          </a:p>
          <a:p>
            <a:pPr algn="just" defTabSz="914400">
              <a:buSzPct val="140000"/>
            </a:pPr>
            <a:r>
              <a:rPr lang="en-US" sz="4000" dirty="0">
                <a:latin typeface="+mj-lt"/>
              </a:rPr>
              <a:t>Improve &amp; </a:t>
            </a:r>
            <a:r>
              <a:rPr lang="en-US" sz="4000" dirty="0" smtClean="0">
                <a:latin typeface="+mj-lt"/>
              </a:rPr>
              <a:t>clarify pre/post </a:t>
            </a:r>
            <a:r>
              <a:rPr lang="en-US" sz="4000" dirty="0">
                <a:latin typeface="+mj-lt"/>
              </a:rPr>
              <a:t>tests</a:t>
            </a:r>
          </a:p>
          <a:p>
            <a:pPr algn="just" defTabSz="914400">
              <a:buSzPct val="140000"/>
            </a:pPr>
            <a:endParaRPr lang="en-US" sz="45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943600" cy="24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362</Words>
  <Application>Microsoft Office PowerPoint</Application>
  <PresentationFormat>On-screen Show (4:3)</PresentationFormat>
  <Paragraphs>77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Unit Overview</vt:lpstr>
      <vt:lpstr>Activity Highlights</vt:lpstr>
      <vt:lpstr>Activity Highlights</vt:lpstr>
      <vt:lpstr>ACS</vt:lpstr>
      <vt:lpstr>Evidence of Learning</vt:lpstr>
      <vt:lpstr>Reflections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Members</dc:title>
  <dc:creator>Lydia</dc:creator>
  <cp:lastModifiedBy>Debora A Liberi</cp:lastModifiedBy>
  <cp:revision>26</cp:revision>
  <dcterms:created xsi:type="dcterms:W3CDTF">2017-03-08T18:00:23Z</dcterms:created>
  <dcterms:modified xsi:type="dcterms:W3CDTF">2017-03-20T17:43:31Z</dcterms:modified>
</cp:coreProperties>
</file>